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notesMasterIdLst>
    <p:notesMasterId r:id="rId12"/>
  </p:notesMasterIdLst>
  <p:handoutMasterIdLst>
    <p:handoutMasterId r:id="rId13"/>
  </p:handoutMasterIdLst>
  <p:sldIdLst>
    <p:sldId id="257" r:id="rId2"/>
    <p:sldId id="286" r:id="rId3"/>
    <p:sldId id="266" r:id="rId4"/>
    <p:sldId id="268" r:id="rId5"/>
    <p:sldId id="278" r:id="rId6"/>
    <p:sldId id="279" r:id="rId7"/>
    <p:sldId id="282" r:id="rId8"/>
    <p:sldId id="276" r:id="rId9"/>
    <p:sldId id="284" r:id="rId10"/>
    <p:sldId id="273" r:id="rId11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FFCC"/>
    <a:srgbClr val="B2B2B2"/>
    <a:srgbClr val="FFCC99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17" autoAdjust="0"/>
  </p:normalViewPr>
  <p:slideViewPr>
    <p:cSldViewPr>
      <p:cViewPr>
        <p:scale>
          <a:sx n="125" d="100"/>
          <a:sy n="125" d="100"/>
        </p:scale>
        <p:origin x="-20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50" y="210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D2D25800-DF19-431B-957F-21585609CC3E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16C2B3BC-1512-41F2-806B-8B250C9806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5740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18941D86-C5D3-4FFD-89ED-1C427F24126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980333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66C8DA2-76C3-40B3-ABF1-0AF329A40F00}" type="slidenum">
              <a:rPr lang="es-ES" altLang="es-ES" smtClean="0"/>
              <a:pPr eaLnBrk="1" hangingPunct="1"/>
              <a:t>1</a:t>
            </a:fld>
            <a:endParaRPr lang="es-ES" altLang="es-E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988253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CF1984-DC78-4EB3-B419-06E67AB6CB50}" type="slidenum">
              <a:rPr lang="es-ES" altLang="es-ES" smtClean="0"/>
              <a:pPr eaLnBrk="1" hangingPunct="1"/>
              <a:t>10</a:t>
            </a:fld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149905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BE579EB-7C6D-47C0-8B38-B5D5798F8230}" type="slidenum">
              <a:rPr lang="es-ES" altLang="es-ES" smtClean="0"/>
              <a:pPr eaLnBrk="1" hangingPunct="1"/>
              <a:t>2</a:t>
            </a:fld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165236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BE579EB-7C6D-47C0-8B38-B5D5798F8230}" type="slidenum">
              <a:rPr lang="es-ES" altLang="es-ES" smtClean="0"/>
              <a:pPr eaLnBrk="1" hangingPunct="1"/>
              <a:t>3</a:t>
            </a:fld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165236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s-ES" dirty="0" smtClean="0"/>
              <a:t>Trabajar en la Administración del Estado implica unas oportunidades de desarrollo profesional en el que puedes contar con: 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POLITICAS PCAS</a:t>
            </a:r>
          </a:p>
          <a:p>
            <a:pPr marL="0" lvl="1">
              <a:defRPr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Ser motor </a:t>
            </a:r>
            <a:r>
              <a:rPr lang="es-ES" dirty="0" smtClean="0"/>
              <a:t>de las políticas publicas: participar en proyectos de mejora y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modernización</a:t>
            </a:r>
            <a:r>
              <a:rPr lang="es-ES" dirty="0" smtClean="0"/>
              <a:t> que nos afectan a todos y contribuyen a tener un futuro mejor. </a:t>
            </a:r>
          </a:p>
          <a:p>
            <a:pPr>
              <a:defRPr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Marca una diferencia</a:t>
            </a:r>
            <a:r>
              <a:rPr lang="es-ES" i="1" dirty="0" smtClean="0"/>
              <a:t>. Trabajar en el servicio público tiene un significado e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impacto en la vida </a:t>
            </a:r>
            <a:r>
              <a:rPr lang="es-ES" i="1" dirty="0" smtClean="0"/>
              <a:t>de los ciudadanos. Lo que hacemos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tiene importancia</a:t>
            </a:r>
            <a:r>
              <a:rPr lang="es-ES" dirty="0" smtClean="0"/>
              <a:t>, ya sea explorar las fronteras del conocimiento, ya contribuir a la seguridad global.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OBJETIVIDAD E IGUALDAD</a:t>
            </a:r>
          </a:p>
          <a:p>
            <a:pPr marL="0" lvl="1">
              <a:defRPr/>
            </a:pPr>
            <a:r>
              <a:rPr lang="es-ES" dirty="0" smtClean="0"/>
              <a:t>Un sistema de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selección</a:t>
            </a:r>
            <a:r>
              <a:rPr lang="es-ES" dirty="0" smtClean="0"/>
              <a:t> que garantiza la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objetividad e igualdad. </a:t>
            </a:r>
          </a:p>
          <a:p>
            <a:pPr marL="0" lvl="1">
              <a:defRPr/>
            </a:pP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Necesitamos tus ideas</a:t>
            </a:r>
            <a:r>
              <a:rPr lang="es-ES" i="1" dirty="0" smtClean="0"/>
              <a:t>. El servicio público está en pleno proceso de transformación con el fin de fomentar la innovación, nuevas </a:t>
            </a:r>
            <a:r>
              <a:rPr lang="es-ES" dirty="0" smtClean="0"/>
              <a:t>ideas y enfoques, mayor colaboración y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compromiso</a:t>
            </a:r>
            <a:r>
              <a:rPr lang="es-ES" dirty="0" smtClean="0"/>
              <a:t>. Queremos involucrarte en crear un servicio público moderno.</a:t>
            </a:r>
            <a:endParaRPr lang="es-E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TRABAJO ESTABLE</a:t>
            </a:r>
          </a:p>
          <a:p>
            <a:pPr marL="0" lvl="1">
              <a:defRPr/>
            </a:pPr>
            <a:r>
              <a:rPr lang="es-ES" dirty="0" smtClean="0"/>
              <a:t>Un trabajo </a:t>
            </a:r>
            <a:r>
              <a:rPr lang="es-ES" b="1" dirty="0" smtClean="0">
                <a:solidFill>
                  <a:srgbClr val="92D050"/>
                </a:solidFill>
              </a:rPr>
              <a:t>fijo, estable</a:t>
            </a:r>
            <a:r>
              <a:rPr lang="es-ES" dirty="0" smtClean="0"/>
              <a:t>, con retribuciones garantizadas y adecuado a cada nivel de estudios. </a:t>
            </a:r>
          </a:p>
          <a:p>
            <a:pPr marL="0" lvl="1">
              <a:defRPr/>
            </a:pPr>
            <a:r>
              <a:rPr lang="es-ES" b="1" dirty="0" smtClean="0">
                <a:solidFill>
                  <a:srgbClr val="92D050"/>
                </a:solidFill>
              </a:rPr>
              <a:t>Buenos salarios. </a:t>
            </a:r>
            <a:r>
              <a:rPr lang="es-ES" dirty="0" smtClean="0"/>
              <a:t>Ofrecemos salarios </a:t>
            </a:r>
            <a:r>
              <a:rPr lang="es-ES" b="1" dirty="0" smtClean="0">
                <a:solidFill>
                  <a:srgbClr val="92D050"/>
                </a:solidFill>
              </a:rPr>
              <a:t>competitivos</a:t>
            </a:r>
            <a:r>
              <a:rPr lang="es-ES" dirty="0" smtClean="0"/>
              <a:t> y beneficios sociales para empleados.</a:t>
            </a:r>
          </a:p>
          <a:p>
            <a:pPr>
              <a:defRPr/>
            </a:pPr>
            <a:endParaRPr lang="es-ES" b="1" dirty="0" smtClean="0">
              <a:solidFill>
                <a:srgbClr val="92D050"/>
              </a:solidFill>
            </a:endParaRPr>
          </a:p>
          <a:p>
            <a:pPr>
              <a:defRPr/>
            </a:pPr>
            <a:r>
              <a:rPr lang="es-ES" b="1" dirty="0" smtClean="0"/>
              <a:t>CARRERA PROFESIONAL</a:t>
            </a:r>
          </a:p>
          <a:p>
            <a:pPr marL="0" lvl="1">
              <a:defRPr/>
            </a:pPr>
            <a:r>
              <a:rPr lang="es-ES" dirty="0" smtClean="0"/>
              <a:t>Posibilidades de </a:t>
            </a:r>
            <a:r>
              <a:rPr lang="es-ES" b="1" dirty="0" smtClean="0">
                <a:solidFill>
                  <a:srgbClr val="FF0000"/>
                </a:solidFill>
              </a:rPr>
              <a:t>carrera </a:t>
            </a:r>
            <a:r>
              <a:rPr lang="es-ES" dirty="0" smtClean="0">
                <a:solidFill>
                  <a:srgbClr val="FF0000"/>
                </a:solidFill>
              </a:rPr>
              <a:t>p</a:t>
            </a:r>
            <a:r>
              <a:rPr lang="es-ES" b="1" dirty="0" smtClean="0">
                <a:solidFill>
                  <a:srgbClr val="FF0000"/>
                </a:solidFill>
              </a:rPr>
              <a:t>rofesional </a:t>
            </a:r>
            <a:r>
              <a:rPr lang="es-ES" dirty="0" smtClean="0"/>
              <a:t>y de participar en procesos selectivos de </a:t>
            </a:r>
            <a:r>
              <a:rPr lang="es-ES" b="1" dirty="0" smtClean="0">
                <a:solidFill>
                  <a:srgbClr val="FF0000"/>
                </a:solidFill>
              </a:rPr>
              <a:t>promoción interna</a:t>
            </a:r>
            <a:r>
              <a:rPr lang="es-ES" dirty="0" smtClean="0"/>
              <a:t>. </a:t>
            </a:r>
          </a:p>
          <a:p>
            <a:pPr>
              <a:defRPr/>
            </a:pPr>
            <a:r>
              <a:rPr lang="es-ES" dirty="0" smtClean="0"/>
              <a:t>Una carrera para satisfacer </a:t>
            </a:r>
            <a:r>
              <a:rPr lang="es-ES" b="1" dirty="0" smtClean="0">
                <a:solidFill>
                  <a:srgbClr val="FF0000"/>
                </a:solidFill>
              </a:rPr>
              <a:t>tu inquietud. ¿Justicia social? ¿Cooperación al desarrollo? Cualquiera </a:t>
            </a:r>
            <a:r>
              <a:rPr lang="es-ES" i="1" dirty="0" smtClean="0"/>
              <a:t>que sea tu interés, el servicio </a:t>
            </a:r>
            <a:r>
              <a:rPr lang="es-ES" dirty="0" smtClean="0"/>
              <a:t>público tiene lo que estás buscando.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CONCILIACION</a:t>
            </a:r>
          </a:p>
          <a:p>
            <a:pPr marL="0" lvl="1">
              <a:defRPr/>
            </a:pPr>
            <a:r>
              <a:rPr lang="es-ES" dirty="0" smtClean="0"/>
              <a:t>Flexibilidad para permitir la </a:t>
            </a:r>
            <a:r>
              <a:rPr lang="es-ES" b="1" dirty="0" smtClean="0">
                <a:solidFill>
                  <a:srgbClr val="7030A0"/>
                </a:solidFill>
              </a:rPr>
              <a:t>conciliación</a:t>
            </a:r>
            <a:r>
              <a:rPr lang="es-ES" dirty="0" smtClean="0"/>
              <a:t> de la vida personal, familiar y laboral. </a:t>
            </a:r>
          </a:p>
          <a:p>
            <a:pPr marL="0" lvl="1">
              <a:defRPr/>
            </a:pPr>
            <a:r>
              <a:rPr lang="es-ES" b="1" dirty="0" smtClean="0">
                <a:solidFill>
                  <a:srgbClr val="7030A0"/>
                </a:solidFill>
              </a:rPr>
              <a:t>Equilibrio entre la vida profesional y la vida personal</a:t>
            </a:r>
            <a:r>
              <a:rPr lang="es-ES" i="1" dirty="0" smtClean="0"/>
              <a:t>. El servicio público permite una organización </a:t>
            </a:r>
            <a:r>
              <a:rPr lang="es-ES" b="1" dirty="0" smtClean="0">
                <a:solidFill>
                  <a:srgbClr val="7030A0"/>
                </a:solidFill>
              </a:rPr>
              <a:t>flexible</a:t>
            </a:r>
            <a:r>
              <a:rPr lang="es-ES" i="1" dirty="0" smtClean="0"/>
              <a:t> del trabajo y </a:t>
            </a:r>
            <a:r>
              <a:rPr lang="es-ES" dirty="0" smtClean="0"/>
              <a:t>ofrece días de permiso, excedencias para el cuidado de los hijos, así como otras opciones.</a:t>
            </a:r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9A1B43-22B1-41C1-AFFD-B3467868FE99}" type="slidenum">
              <a:rPr lang="es-ES" smtClean="0"/>
              <a:pPr eaLnBrk="1" hangingPunct="1"/>
              <a:t>4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803072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s-ES" dirty="0" smtClean="0"/>
              <a:t>Trabajar en la Administración del Estado implica unas oportunidades de desarrollo profesional en el que puedes contar con: 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POLITICAS PCAS</a:t>
            </a:r>
          </a:p>
          <a:p>
            <a:pPr marL="0" lvl="1">
              <a:defRPr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Ser motor </a:t>
            </a:r>
            <a:r>
              <a:rPr lang="es-ES" dirty="0" smtClean="0"/>
              <a:t>de las políticas publicas: participar en proyectos de mejora y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modernización</a:t>
            </a:r>
            <a:r>
              <a:rPr lang="es-ES" dirty="0" smtClean="0"/>
              <a:t> que nos afectan a todos y contribuyen a tener un futuro mejor. </a:t>
            </a:r>
          </a:p>
          <a:p>
            <a:pPr>
              <a:defRPr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Marca una diferencia</a:t>
            </a:r>
            <a:r>
              <a:rPr lang="es-ES" i="1" dirty="0" smtClean="0"/>
              <a:t>. Trabajar en el servicio público tiene un significado e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impacto en la vida </a:t>
            </a:r>
            <a:r>
              <a:rPr lang="es-ES" i="1" dirty="0" smtClean="0"/>
              <a:t>de los ciudadanos. Lo que hacemos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tiene importancia</a:t>
            </a:r>
            <a:r>
              <a:rPr lang="es-ES" dirty="0" smtClean="0"/>
              <a:t>, ya sea explorar las fronteras del conocimiento, ya contribuir a la seguridad global.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OBJETIVIDAD E IGUALDAD</a:t>
            </a:r>
          </a:p>
          <a:p>
            <a:pPr marL="0" lvl="1">
              <a:defRPr/>
            </a:pPr>
            <a:r>
              <a:rPr lang="es-ES" dirty="0" smtClean="0"/>
              <a:t>Un sistema de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selección</a:t>
            </a:r>
            <a:r>
              <a:rPr lang="es-ES" dirty="0" smtClean="0"/>
              <a:t> que garantiza la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objetividad e igualdad. </a:t>
            </a:r>
          </a:p>
          <a:p>
            <a:pPr marL="0" lvl="1">
              <a:defRPr/>
            </a:pP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Necesitamos tus ideas</a:t>
            </a:r>
            <a:r>
              <a:rPr lang="es-ES" i="1" dirty="0" smtClean="0"/>
              <a:t>. El servicio público está en pleno proceso de transformación con el fin de fomentar la innovación, nuevas </a:t>
            </a:r>
            <a:r>
              <a:rPr lang="es-ES" dirty="0" smtClean="0"/>
              <a:t>ideas y enfoques, mayor colaboración y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compromiso</a:t>
            </a:r>
            <a:r>
              <a:rPr lang="es-ES" dirty="0" smtClean="0"/>
              <a:t>. Queremos involucrarte en crear un servicio público moderno.</a:t>
            </a:r>
            <a:endParaRPr lang="es-E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TRABAJO ESTABLE</a:t>
            </a:r>
          </a:p>
          <a:p>
            <a:pPr marL="0" lvl="1">
              <a:defRPr/>
            </a:pPr>
            <a:r>
              <a:rPr lang="es-ES" dirty="0" smtClean="0"/>
              <a:t>Un trabajo </a:t>
            </a:r>
            <a:r>
              <a:rPr lang="es-ES" b="1" dirty="0" smtClean="0">
                <a:solidFill>
                  <a:srgbClr val="92D050"/>
                </a:solidFill>
              </a:rPr>
              <a:t>fijo, estable</a:t>
            </a:r>
            <a:r>
              <a:rPr lang="es-ES" dirty="0" smtClean="0"/>
              <a:t>, con retribuciones garantizadas y adecuado a cada nivel de estudios. </a:t>
            </a:r>
          </a:p>
          <a:p>
            <a:pPr marL="0" lvl="1">
              <a:defRPr/>
            </a:pPr>
            <a:r>
              <a:rPr lang="es-ES" b="1" dirty="0" smtClean="0">
                <a:solidFill>
                  <a:srgbClr val="92D050"/>
                </a:solidFill>
              </a:rPr>
              <a:t>Buenos salarios. </a:t>
            </a:r>
            <a:r>
              <a:rPr lang="es-ES" dirty="0" smtClean="0"/>
              <a:t>Ofrecemos salarios </a:t>
            </a:r>
            <a:r>
              <a:rPr lang="es-ES" b="1" dirty="0" smtClean="0">
                <a:solidFill>
                  <a:srgbClr val="92D050"/>
                </a:solidFill>
              </a:rPr>
              <a:t>competitivos</a:t>
            </a:r>
            <a:r>
              <a:rPr lang="es-ES" dirty="0" smtClean="0"/>
              <a:t> y beneficios sociales para empleados.</a:t>
            </a:r>
          </a:p>
          <a:p>
            <a:pPr>
              <a:defRPr/>
            </a:pPr>
            <a:endParaRPr lang="es-ES" b="1" dirty="0" smtClean="0">
              <a:solidFill>
                <a:srgbClr val="92D050"/>
              </a:solidFill>
            </a:endParaRPr>
          </a:p>
          <a:p>
            <a:pPr>
              <a:defRPr/>
            </a:pPr>
            <a:r>
              <a:rPr lang="es-ES" b="1" dirty="0" smtClean="0"/>
              <a:t>CARRERA PROFESIONAL</a:t>
            </a:r>
          </a:p>
          <a:p>
            <a:pPr marL="0" lvl="1">
              <a:defRPr/>
            </a:pPr>
            <a:r>
              <a:rPr lang="es-ES" dirty="0" smtClean="0"/>
              <a:t>Posibilidades de </a:t>
            </a:r>
            <a:r>
              <a:rPr lang="es-ES" b="1" dirty="0" smtClean="0">
                <a:solidFill>
                  <a:srgbClr val="FF0000"/>
                </a:solidFill>
              </a:rPr>
              <a:t>carrera </a:t>
            </a:r>
            <a:r>
              <a:rPr lang="es-ES" dirty="0" smtClean="0">
                <a:solidFill>
                  <a:srgbClr val="FF0000"/>
                </a:solidFill>
              </a:rPr>
              <a:t>p</a:t>
            </a:r>
            <a:r>
              <a:rPr lang="es-ES" b="1" dirty="0" smtClean="0">
                <a:solidFill>
                  <a:srgbClr val="FF0000"/>
                </a:solidFill>
              </a:rPr>
              <a:t>rofesional </a:t>
            </a:r>
            <a:r>
              <a:rPr lang="es-ES" dirty="0" smtClean="0"/>
              <a:t>y de participar en procesos selectivos de </a:t>
            </a:r>
            <a:r>
              <a:rPr lang="es-ES" b="1" dirty="0" smtClean="0">
                <a:solidFill>
                  <a:srgbClr val="FF0000"/>
                </a:solidFill>
              </a:rPr>
              <a:t>promoción interna</a:t>
            </a:r>
            <a:r>
              <a:rPr lang="es-ES" dirty="0" smtClean="0"/>
              <a:t>. </a:t>
            </a:r>
          </a:p>
          <a:p>
            <a:pPr>
              <a:defRPr/>
            </a:pPr>
            <a:r>
              <a:rPr lang="es-ES" dirty="0" smtClean="0"/>
              <a:t>Una carrera para satisfacer </a:t>
            </a:r>
            <a:r>
              <a:rPr lang="es-ES" b="1" dirty="0" smtClean="0">
                <a:solidFill>
                  <a:srgbClr val="FF0000"/>
                </a:solidFill>
              </a:rPr>
              <a:t>tu inquietud. ¿Justicia social? ¿Cooperación al desarrollo? Cualquiera </a:t>
            </a:r>
            <a:r>
              <a:rPr lang="es-ES" i="1" dirty="0" smtClean="0"/>
              <a:t>que sea tu interés, el servicio </a:t>
            </a:r>
            <a:r>
              <a:rPr lang="es-ES" dirty="0" smtClean="0"/>
              <a:t>público tiene lo que estás buscando.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CONCILIACION</a:t>
            </a:r>
          </a:p>
          <a:p>
            <a:pPr marL="0" lvl="1">
              <a:defRPr/>
            </a:pPr>
            <a:r>
              <a:rPr lang="es-ES" dirty="0" smtClean="0"/>
              <a:t>Flexibilidad para permitir la </a:t>
            </a:r>
            <a:r>
              <a:rPr lang="es-ES" b="1" dirty="0" smtClean="0">
                <a:solidFill>
                  <a:srgbClr val="7030A0"/>
                </a:solidFill>
              </a:rPr>
              <a:t>conciliación</a:t>
            </a:r>
            <a:r>
              <a:rPr lang="es-ES" dirty="0" smtClean="0"/>
              <a:t> de la vida personal, familiar y laboral. </a:t>
            </a:r>
          </a:p>
          <a:p>
            <a:pPr marL="0" lvl="1">
              <a:defRPr/>
            </a:pPr>
            <a:r>
              <a:rPr lang="es-ES" b="1" dirty="0" smtClean="0">
                <a:solidFill>
                  <a:srgbClr val="7030A0"/>
                </a:solidFill>
              </a:rPr>
              <a:t>Equilibrio entre la vida profesional y la vida personal</a:t>
            </a:r>
            <a:r>
              <a:rPr lang="es-ES" i="1" dirty="0" smtClean="0"/>
              <a:t>. El servicio público permite una organización </a:t>
            </a:r>
            <a:r>
              <a:rPr lang="es-ES" b="1" dirty="0" smtClean="0">
                <a:solidFill>
                  <a:srgbClr val="7030A0"/>
                </a:solidFill>
              </a:rPr>
              <a:t>flexible</a:t>
            </a:r>
            <a:r>
              <a:rPr lang="es-ES" i="1" dirty="0" smtClean="0"/>
              <a:t> del trabajo y </a:t>
            </a:r>
            <a:r>
              <a:rPr lang="es-ES" dirty="0" smtClean="0"/>
              <a:t>ofrece días de permiso, excedencias para el cuidado de los hijos, así como otras opciones.</a:t>
            </a:r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F376A59-1EDC-4CFA-9B95-D4DDC7E0B11E}" type="slidenum">
              <a:rPr lang="es-ES" smtClean="0"/>
              <a:pPr eaLnBrk="1" hangingPunct="1"/>
              <a:t>5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784280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s-ES" dirty="0" smtClean="0"/>
              <a:t>Trabajar en la Administración del Estado implica unas oportunidades de desarrollo profesional en el que puedes contar con: 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POLITICAS PCAS</a:t>
            </a:r>
          </a:p>
          <a:p>
            <a:pPr marL="0" lvl="1">
              <a:defRPr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Ser motor </a:t>
            </a:r>
            <a:r>
              <a:rPr lang="es-ES" dirty="0" smtClean="0"/>
              <a:t>de las políticas publicas: participar en proyectos de mejora y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modernización</a:t>
            </a:r>
            <a:r>
              <a:rPr lang="es-ES" dirty="0" smtClean="0"/>
              <a:t> que nos afectan a todos y contribuyen a tener un futuro mejor. </a:t>
            </a:r>
          </a:p>
          <a:p>
            <a:pPr>
              <a:defRPr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Marca una diferencia</a:t>
            </a:r>
            <a:r>
              <a:rPr lang="es-ES" i="1" dirty="0" smtClean="0"/>
              <a:t>. Trabajar en el servicio público tiene un significado e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impacto en la vida </a:t>
            </a:r>
            <a:r>
              <a:rPr lang="es-ES" i="1" dirty="0" smtClean="0"/>
              <a:t>de los ciudadanos. Lo que hacemos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tiene importancia</a:t>
            </a:r>
            <a:r>
              <a:rPr lang="es-ES" dirty="0" smtClean="0"/>
              <a:t>, ya sea explorar las fronteras del conocimiento, ya contribuir a la seguridad global.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OBJETIVIDAD E IGUALDAD</a:t>
            </a:r>
          </a:p>
          <a:p>
            <a:pPr marL="0" lvl="1">
              <a:defRPr/>
            </a:pPr>
            <a:r>
              <a:rPr lang="es-ES" dirty="0" smtClean="0"/>
              <a:t>Un sistema de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selección</a:t>
            </a:r>
            <a:r>
              <a:rPr lang="es-ES" dirty="0" smtClean="0"/>
              <a:t> que garantiza la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objetividad e igualdad. </a:t>
            </a:r>
          </a:p>
          <a:p>
            <a:pPr marL="0" lvl="1">
              <a:defRPr/>
            </a:pP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Necesitamos tus ideas</a:t>
            </a:r>
            <a:r>
              <a:rPr lang="es-ES" i="1" dirty="0" smtClean="0"/>
              <a:t>. El servicio público está en pleno proceso de transformación con el fin de fomentar la innovación, nuevas </a:t>
            </a:r>
            <a:r>
              <a:rPr lang="es-ES" dirty="0" smtClean="0"/>
              <a:t>ideas y enfoques, mayor colaboración y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compromiso</a:t>
            </a:r>
            <a:r>
              <a:rPr lang="es-ES" dirty="0" smtClean="0"/>
              <a:t>. Queremos involucrarte en crear un servicio público moderno.</a:t>
            </a:r>
            <a:endParaRPr lang="es-E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TRABAJO ESTABLE</a:t>
            </a:r>
          </a:p>
          <a:p>
            <a:pPr marL="0" lvl="1">
              <a:defRPr/>
            </a:pPr>
            <a:r>
              <a:rPr lang="es-ES" dirty="0" smtClean="0"/>
              <a:t>Un trabajo </a:t>
            </a:r>
            <a:r>
              <a:rPr lang="es-ES" b="1" dirty="0" smtClean="0">
                <a:solidFill>
                  <a:srgbClr val="92D050"/>
                </a:solidFill>
              </a:rPr>
              <a:t>fijo, estable</a:t>
            </a:r>
            <a:r>
              <a:rPr lang="es-ES" dirty="0" smtClean="0"/>
              <a:t>, con retribuciones garantizadas y adecuado a cada nivel de estudios. </a:t>
            </a:r>
          </a:p>
          <a:p>
            <a:pPr marL="0" lvl="1">
              <a:defRPr/>
            </a:pPr>
            <a:r>
              <a:rPr lang="es-ES" b="1" dirty="0" smtClean="0">
                <a:solidFill>
                  <a:srgbClr val="92D050"/>
                </a:solidFill>
              </a:rPr>
              <a:t>Buenos salarios. </a:t>
            </a:r>
            <a:r>
              <a:rPr lang="es-ES" dirty="0" smtClean="0"/>
              <a:t>Ofrecemos salarios </a:t>
            </a:r>
            <a:r>
              <a:rPr lang="es-ES" b="1" dirty="0" smtClean="0">
                <a:solidFill>
                  <a:srgbClr val="92D050"/>
                </a:solidFill>
              </a:rPr>
              <a:t>competitivos</a:t>
            </a:r>
            <a:r>
              <a:rPr lang="es-ES" dirty="0" smtClean="0"/>
              <a:t> y beneficios sociales para empleados.</a:t>
            </a:r>
          </a:p>
          <a:p>
            <a:pPr>
              <a:defRPr/>
            </a:pPr>
            <a:endParaRPr lang="es-ES" b="1" dirty="0" smtClean="0">
              <a:solidFill>
                <a:srgbClr val="92D050"/>
              </a:solidFill>
            </a:endParaRPr>
          </a:p>
          <a:p>
            <a:pPr>
              <a:defRPr/>
            </a:pPr>
            <a:r>
              <a:rPr lang="es-ES" b="1" dirty="0" smtClean="0"/>
              <a:t>CARRERA PROFESIONAL</a:t>
            </a:r>
          </a:p>
          <a:p>
            <a:pPr marL="0" lvl="1">
              <a:defRPr/>
            </a:pPr>
            <a:r>
              <a:rPr lang="es-ES" dirty="0" smtClean="0"/>
              <a:t>Posibilidades de </a:t>
            </a:r>
            <a:r>
              <a:rPr lang="es-ES" b="1" dirty="0" smtClean="0">
                <a:solidFill>
                  <a:srgbClr val="FF0000"/>
                </a:solidFill>
              </a:rPr>
              <a:t>carrera </a:t>
            </a:r>
            <a:r>
              <a:rPr lang="es-ES" dirty="0" smtClean="0">
                <a:solidFill>
                  <a:srgbClr val="FF0000"/>
                </a:solidFill>
              </a:rPr>
              <a:t>p</a:t>
            </a:r>
            <a:r>
              <a:rPr lang="es-ES" b="1" dirty="0" smtClean="0">
                <a:solidFill>
                  <a:srgbClr val="FF0000"/>
                </a:solidFill>
              </a:rPr>
              <a:t>rofesional </a:t>
            </a:r>
            <a:r>
              <a:rPr lang="es-ES" dirty="0" smtClean="0"/>
              <a:t>y de participar en procesos selectivos de </a:t>
            </a:r>
            <a:r>
              <a:rPr lang="es-ES" b="1" dirty="0" smtClean="0">
                <a:solidFill>
                  <a:srgbClr val="FF0000"/>
                </a:solidFill>
              </a:rPr>
              <a:t>promoción interna</a:t>
            </a:r>
            <a:r>
              <a:rPr lang="es-ES" dirty="0" smtClean="0"/>
              <a:t>. </a:t>
            </a:r>
          </a:p>
          <a:p>
            <a:pPr>
              <a:defRPr/>
            </a:pPr>
            <a:r>
              <a:rPr lang="es-ES" dirty="0" smtClean="0"/>
              <a:t>Una carrera para satisfacer </a:t>
            </a:r>
            <a:r>
              <a:rPr lang="es-ES" b="1" dirty="0" smtClean="0">
                <a:solidFill>
                  <a:srgbClr val="FF0000"/>
                </a:solidFill>
              </a:rPr>
              <a:t>tu inquietud. ¿Justicia social? ¿Cooperación al desarrollo? Cualquiera </a:t>
            </a:r>
            <a:r>
              <a:rPr lang="es-ES" i="1" dirty="0" smtClean="0"/>
              <a:t>que sea tu interés, el servicio </a:t>
            </a:r>
            <a:r>
              <a:rPr lang="es-ES" dirty="0" smtClean="0"/>
              <a:t>público tiene lo que estás buscando.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CONCILIACION</a:t>
            </a:r>
          </a:p>
          <a:p>
            <a:pPr marL="0" lvl="1">
              <a:defRPr/>
            </a:pPr>
            <a:r>
              <a:rPr lang="es-ES" dirty="0" smtClean="0"/>
              <a:t>Flexibilidad para permitir la </a:t>
            </a:r>
            <a:r>
              <a:rPr lang="es-ES" b="1" dirty="0" smtClean="0">
                <a:solidFill>
                  <a:srgbClr val="7030A0"/>
                </a:solidFill>
              </a:rPr>
              <a:t>conciliación</a:t>
            </a:r>
            <a:r>
              <a:rPr lang="es-ES" dirty="0" smtClean="0"/>
              <a:t> de la vida personal, familiar y laboral. </a:t>
            </a:r>
          </a:p>
          <a:p>
            <a:pPr marL="0" lvl="1">
              <a:defRPr/>
            </a:pPr>
            <a:r>
              <a:rPr lang="es-ES" b="1" dirty="0" smtClean="0">
                <a:solidFill>
                  <a:srgbClr val="7030A0"/>
                </a:solidFill>
              </a:rPr>
              <a:t>Equilibrio entre la vida profesional y la vida personal</a:t>
            </a:r>
            <a:r>
              <a:rPr lang="es-ES" i="1" dirty="0" smtClean="0"/>
              <a:t>. El servicio público permite una organización </a:t>
            </a:r>
            <a:r>
              <a:rPr lang="es-ES" b="1" dirty="0" smtClean="0">
                <a:solidFill>
                  <a:srgbClr val="7030A0"/>
                </a:solidFill>
              </a:rPr>
              <a:t>flexible</a:t>
            </a:r>
            <a:r>
              <a:rPr lang="es-ES" i="1" dirty="0" smtClean="0"/>
              <a:t> del trabajo y </a:t>
            </a:r>
            <a:r>
              <a:rPr lang="es-ES" dirty="0" smtClean="0"/>
              <a:t>ofrece días de permiso, excedencias para el cuidado de los hijos, así como otras opciones.</a:t>
            </a:r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28B6AA-25ED-4A6B-947E-A609D7832475}" type="slidenum">
              <a:rPr lang="es-ES" smtClean="0"/>
              <a:pPr eaLnBrk="1" hangingPunct="1"/>
              <a:t>6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115751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s-ES" dirty="0" smtClean="0"/>
              <a:t>Trabajar en la Administración del Estado implica unas oportunidades de desarrollo profesional en el que puedes contar con: 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POLITICAS PCAS</a:t>
            </a:r>
          </a:p>
          <a:p>
            <a:pPr marL="0" lvl="1">
              <a:defRPr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Ser motor </a:t>
            </a:r>
            <a:r>
              <a:rPr lang="es-ES" dirty="0" smtClean="0"/>
              <a:t>de las políticas publicas: participar en proyectos de mejora y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modernización</a:t>
            </a:r>
            <a:r>
              <a:rPr lang="es-ES" dirty="0" smtClean="0"/>
              <a:t> que nos afectan a todos y contribuyen a tener un futuro mejor. </a:t>
            </a:r>
          </a:p>
          <a:p>
            <a:pPr>
              <a:defRPr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Marca una diferencia</a:t>
            </a:r>
            <a:r>
              <a:rPr lang="es-ES" i="1" dirty="0" smtClean="0"/>
              <a:t>. Trabajar en el servicio público tiene un significado e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impacto en la vida </a:t>
            </a:r>
            <a:r>
              <a:rPr lang="es-ES" i="1" dirty="0" smtClean="0"/>
              <a:t>de los ciudadanos. Lo que hacemos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tiene importancia</a:t>
            </a:r>
            <a:r>
              <a:rPr lang="es-ES" dirty="0" smtClean="0"/>
              <a:t>, ya sea explorar las fronteras del conocimiento, ya contribuir a la seguridad global.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OBJETIVIDAD E IGUALDAD</a:t>
            </a:r>
          </a:p>
          <a:p>
            <a:pPr marL="0" lvl="1">
              <a:defRPr/>
            </a:pPr>
            <a:r>
              <a:rPr lang="es-ES" dirty="0" smtClean="0"/>
              <a:t>Un sistema de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selección</a:t>
            </a:r>
            <a:r>
              <a:rPr lang="es-ES" dirty="0" smtClean="0"/>
              <a:t> que garantiza la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objetividad e igualdad. </a:t>
            </a:r>
          </a:p>
          <a:p>
            <a:pPr marL="0" lvl="1">
              <a:defRPr/>
            </a:pP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Necesitamos tus ideas</a:t>
            </a:r>
            <a:r>
              <a:rPr lang="es-ES" i="1" dirty="0" smtClean="0"/>
              <a:t>. El servicio público está en pleno proceso de transformación con el fin de fomentar la innovación, nuevas </a:t>
            </a:r>
            <a:r>
              <a:rPr lang="es-ES" dirty="0" smtClean="0"/>
              <a:t>ideas y enfoques, mayor colaboración y </a:t>
            </a:r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compromiso</a:t>
            </a:r>
            <a:r>
              <a:rPr lang="es-ES" dirty="0" smtClean="0"/>
              <a:t>. Queremos involucrarte en crear un servicio público moderno.</a:t>
            </a:r>
            <a:endParaRPr lang="es-E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TRABAJO ESTABLE</a:t>
            </a:r>
          </a:p>
          <a:p>
            <a:pPr marL="0" lvl="1">
              <a:defRPr/>
            </a:pPr>
            <a:r>
              <a:rPr lang="es-ES" dirty="0" smtClean="0"/>
              <a:t>Un trabajo </a:t>
            </a:r>
            <a:r>
              <a:rPr lang="es-ES" b="1" dirty="0" smtClean="0">
                <a:solidFill>
                  <a:srgbClr val="92D050"/>
                </a:solidFill>
              </a:rPr>
              <a:t>fijo, estable</a:t>
            </a:r>
            <a:r>
              <a:rPr lang="es-ES" dirty="0" smtClean="0"/>
              <a:t>, con retribuciones garantizadas y adecuado a cada nivel de estudios. </a:t>
            </a:r>
          </a:p>
          <a:p>
            <a:pPr marL="0" lvl="1">
              <a:defRPr/>
            </a:pPr>
            <a:r>
              <a:rPr lang="es-ES" b="1" dirty="0" smtClean="0">
                <a:solidFill>
                  <a:srgbClr val="92D050"/>
                </a:solidFill>
              </a:rPr>
              <a:t>Buenos salarios. </a:t>
            </a:r>
            <a:r>
              <a:rPr lang="es-ES" dirty="0" smtClean="0"/>
              <a:t>Ofrecemos salarios </a:t>
            </a:r>
            <a:r>
              <a:rPr lang="es-ES" b="1" dirty="0" smtClean="0">
                <a:solidFill>
                  <a:srgbClr val="92D050"/>
                </a:solidFill>
              </a:rPr>
              <a:t>competitivos</a:t>
            </a:r>
            <a:r>
              <a:rPr lang="es-ES" dirty="0" smtClean="0"/>
              <a:t> y beneficios sociales para empleados.</a:t>
            </a:r>
          </a:p>
          <a:p>
            <a:pPr>
              <a:defRPr/>
            </a:pPr>
            <a:endParaRPr lang="es-ES" b="1" dirty="0" smtClean="0">
              <a:solidFill>
                <a:srgbClr val="92D050"/>
              </a:solidFill>
            </a:endParaRPr>
          </a:p>
          <a:p>
            <a:pPr>
              <a:defRPr/>
            </a:pPr>
            <a:r>
              <a:rPr lang="es-ES" b="1" dirty="0" smtClean="0"/>
              <a:t>CARRERA PROFESIONAL</a:t>
            </a:r>
          </a:p>
          <a:p>
            <a:pPr marL="0" lvl="1">
              <a:defRPr/>
            </a:pPr>
            <a:r>
              <a:rPr lang="es-ES" dirty="0" smtClean="0"/>
              <a:t>Posibilidades de </a:t>
            </a:r>
            <a:r>
              <a:rPr lang="es-ES" b="1" dirty="0" smtClean="0">
                <a:solidFill>
                  <a:srgbClr val="FF0000"/>
                </a:solidFill>
              </a:rPr>
              <a:t>carrera </a:t>
            </a:r>
            <a:r>
              <a:rPr lang="es-ES" dirty="0" smtClean="0">
                <a:solidFill>
                  <a:srgbClr val="FF0000"/>
                </a:solidFill>
              </a:rPr>
              <a:t>p</a:t>
            </a:r>
            <a:r>
              <a:rPr lang="es-ES" b="1" dirty="0" smtClean="0">
                <a:solidFill>
                  <a:srgbClr val="FF0000"/>
                </a:solidFill>
              </a:rPr>
              <a:t>rofesional </a:t>
            </a:r>
            <a:r>
              <a:rPr lang="es-ES" dirty="0" smtClean="0"/>
              <a:t>y de participar en procesos selectivos de </a:t>
            </a:r>
            <a:r>
              <a:rPr lang="es-ES" b="1" dirty="0" smtClean="0">
                <a:solidFill>
                  <a:srgbClr val="FF0000"/>
                </a:solidFill>
              </a:rPr>
              <a:t>promoción interna</a:t>
            </a:r>
            <a:r>
              <a:rPr lang="es-ES" dirty="0" smtClean="0"/>
              <a:t>. </a:t>
            </a:r>
          </a:p>
          <a:p>
            <a:pPr>
              <a:defRPr/>
            </a:pPr>
            <a:r>
              <a:rPr lang="es-ES" dirty="0" smtClean="0"/>
              <a:t>Una carrera para satisfacer </a:t>
            </a:r>
            <a:r>
              <a:rPr lang="es-ES" b="1" dirty="0" smtClean="0">
                <a:solidFill>
                  <a:srgbClr val="FF0000"/>
                </a:solidFill>
              </a:rPr>
              <a:t>tu inquietud. ¿Justicia social? ¿Cooperación al desarrollo? Cualquiera </a:t>
            </a:r>
            <a:r>
              <a:rPr lang="es-ES" i="1" dirty="0" smtClean="0"/>
              <a:t>que sea tu interés, el servicio </a:t>
            </a:r>
            <a:r>
              <a:rPr lang="es-ES" dirty="0" smtClean="0"/>
              <a:t>público tiene lo que estás buscando.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b="1" dirty="0" smtClean="0"/>
              <a:t>CONCILIACION</a:t>
            </a:r>
          </a:p>
          <a:p>
            <a:pPr marL="0" lvl="1">
              <a:defRPr/>
            </a:pPr>
            <a:r>
              <a:rPr lang="es-ES" dirty="0" smtClean="0"/>
              <a:t>Flexibilidad para permitir la </a:t>
            </a:r>
            <a:r>
              <a:rPr lang="es-ES" b="1" dirty="0" smtClean="0">
                <a:solidFill>
                  <a:srgbClr val="7030A0"/>
                </a:solidFill>
              </a:rPr>
              <a:t>conciliación</a:t>
            </a:r>
            <a:r>
              <a:rPr lang="es-ES" dirty="0" smtClean="0"/>
              <a:t> de la vida personal, familiar y laboral. </a:t>
            </a:r>
          </a:p>
          <a:p>
            <a:pPr marL="0" lvl="1">
              <a:defRPr/>
            </a:pPr>
            <a:r>
              <a:rPr lang="es-ES" b="1" dirty="0" smtClean="0">
                <a:solidFill>
                  <a:srgbClr val="7030A0"/>
                </a:solidFill>
              </a:rPr>
              <a:t>Equilibrio entre la vida profesional y la vida personal</a:t>
            </a:r>
            <a:r>
              <a:rPr lang="es-ES" i="1" dirty="0" smtClean="0"/>
              <a:t>. El servicio público permite una organización </a:t>
            </a:r>
            <a:r>
              <a:rPr lang="es-ES" b="1" dirty="0" smtClean="0">
                <a:solidFill>
                  <a:srgbClr val="7030A0"/>
                </a:solidFill>
              </a:rPr>
              <a:t>flexible</a:t>
            </a:r>
            <a:r>
              <a:rPr lang="es-ES" i="1" dirty="0" smtClean="0"/>
              <a:t> del trabajo y </a:t>
            </a:r>
            <a:r>
              <a:rPr lang="es-ES" dirty="0" smtClean="0"/>
              <a:t>ofrece días de permiso, excedencias para el cuidado de los hijos, así como otras opciones.</a:t>
            </a:r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07EB790-4FC1-4682-809F-F766105CA2CD}" type="slidenum">
              <a:rPr lang="es-ES" smtClean="0"/>
              <a:pPr eaLnBrk="1" hangingPunct="1"/>
              <a:t>7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05146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77EC7B1-94E7-4E17-8303-C134D93F7539}" type="slidenum">
              <a:rPr lang="es-ES" altLang="es-ES" smtClean="0"/>
              <a:pPr eaLnBrk="1" hangingPunct="1"/>
              <a:t>8</a:t>
            </a:fld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2410253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4B28331-7368-4650-B9B0-5B037752EF08}" type="slidenum">
              <a:rPr lang="es-ES" altLang="es-ES" smtClean="0"/>
              <a:pPr eaLnBrk="1" hangingPunct="1"/>
              <a:t>9</a:t>
            </a:fld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933509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55521-9FAE-4566-8407-F5E8CFCE962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11962077"/>
      </p:ext>
    </p:extLst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06F50-3A44-49C8-820D-FB30A4AF16E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66080035"/>
      </p:ext>
    </p:extLst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2F16A-F792-43CD-BE11-23099D68EED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341265896"/>
      </p:ext>
    </p:extLst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24AB8-B432-4544-BA34-13D4E2432FA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48128903"/>
      </p:ext>
    </p:extLst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4C99E-33A4-43BC-9ED3-13E25DDCA1F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06112736"/>
      </p:ext>
    </p:extLst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4A821-D012-43E1-8A15-7BD771D437B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6808645"/>
      </p:ext>
    </p:extLst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B84FA-76B8-4689-95CD-DB3245B7295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79114437"/>
      </p:ext>
    </p:extLst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5643-623D-46BC-B53F-C8825517A07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9242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3468-B0CA-4B6D-8FF7-EB1DDE1FD52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10828486"/>
      </p:ext>
    </p:extLst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E1613-3E2E-41DB-8DD2-BA24105341B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90221652"/>
      </p:ext>
    </p:extLst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48277-8B4A-4E79-B0B0-97D68A4A49B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14242651"/>
      </p:ext>
    </p:extLst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9104F5D-CE5C-4A32-95B9-7A6BD19813B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ransition spd="slow">
    <p:newsflash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sede.inap.gob.es/csace" TargetMode="External"/><Relationship Id="rId4" Type="http://schemas.openxmlformats.org/officeDocument/2006/relationships/hyperlink" Target="https://administracion.gob.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 rot="-5400000">
            <a:off x="-1004888" y="5232401"/>
            <a:ext cx="247491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0" hangingPunct="0">
              <a:spcBef>
                <a:spcPct val="50000"/>
              </a:spcBef>
            </a:pPr>
            <a:endParaRPr lang="es-ES_tradnl" altLang="es-ES" sz="1600" b="1">
              <a:solidFill>
                <a:schemeClr val="folHlink"/>
              </a:solidFill>
              <a:latin typeface="Brush Script MT" pitchFamily="66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0" y="0"/>
            <a:ext cx="900113" cy="6858000"/>
          </a:xfrm>
          <a:prstGeom prst="rect">
            <a:avLst/>
          </a:prstGeom>
          <a:blipFill dpi="0" rotWithShape="1">
            <a:blip r:embed="rId4" cstate="print">
              <a:alphaModFix amt="3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/>
          </a:p>
        </p:txBody>
      </p:sp>
      <p:pic>
        <p:nvPicPr>
          <p:cNvPr id="205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622" y="980728"/>
            <a:ext cx="4666328" cy="129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9 Rectángulo"/>
          <p:cNvSpPr>
            <a:spLocks noChangeArrowheads="1"/>
          </p:cNvSpPr>
          <p:nvPr/>
        </p:nvSpPr>
        <p:spPr bwMode="auto">
          <a:xfrm>
            <a:off x="7235825" y="-144463"/>
            <a:ext cx="1908175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s-ES" sz="1400" dirty="0"/>
          </a:p>
          <a:p>
            <a:pPr>
              <a:buSzPts val="1000"/>
              <a:defRPr/>
            </a:pPr>
            <a:endParaRPr lang="es-ES" sz="1400" dirty="0"/>
          </a:p>
          <a:p>
            <a:pPr>
              <a:buSzPts val="1000"/>
              <a:defRPr/>
            </a:pPr>
            <a:endParaRPr lang="es-ES" sz="14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400"/>
              </a:spcBef>
              <a:spcAft>
                <a:spcPts val="0"/>
              </a:spcAft>
              <a:defRPr sz="1800" i="1"/>
            </a:pPr>
            <a:r>
              <a:rPr lang="es-ES" sz="1400" i="1" kern="0" dirty="0">
                <a:latin typeface="Arial" pitchFamily="34" charset="0"/>
                <a:cs typeface="Arial" pitchFamily="34" charset="0"/>
                <a:sym typeface="Calibri"/>
              </a:rPr>
              <a:t> </a:t>
            </a:r>
          </a:p>
          <a:p>
            <a:pPr>
              <a:buSzPts val="1000"/>
              <a:defRPr/>
            </a:pP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>
              <a:buSzPts val="1000"/>
              <a:defRPr/>
            </a:pPr>
            <a:endParaRPr lang="es-ES" sz="1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5292080" y="5875408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Ministerio de Política Territorial y Función Pública</a:t>
            </a:r>
          </a:p>
          <a:p>
            <a:r>
              <a:rPr lang="es-ES" sz="11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Secretaría de Estado de Política Territorial y Función Pública</a:t>
            </a:r>
          </a:p>
          <a:p>
            <a:r>
              <a:rPr lang="es-ES" sz="11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Secretaría General de Función Pública</a:t>
            </a:r>
          </a:p>
          <a:p>
            <a:r>
              <a:rPr lang="es-ES" sz="11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Dirección General de la Función Pública</a:t>
            </a:r>
            <a:endParaRPr lang="es-ES" sz="11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1" y="105203"/>
            <a:ext cx="2353807" cy="594284"/>
          </a:xfrm>
          <a:prstGeom prst="rect">
            <a:avLst/>
          </a:prstGeom>
        </p:spPr>
      </p:pic>
      <p:sp>
        <p:nvSpPr>
          <p:cNvPr id="12" name="9 Rectángulo"/>
          <p:cNvSpPr>
            <a:spLocks noChangeArrowheads="1"/>
          </p:cNvSpPr>
          <p:nvPr/>
        </p:nvSpPr>
        <p:spPr bwMode="auto">
          <a:xfrm>
            <a:off x="6725727" y="290686"/>
            <a:ext cx="2087562" cy="94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ts val="2500"/>
              </a:lnSpc>
              <a:buSzPts val="1000"/>
            </a:pPr>
            <a:r>
              <a:rPr lang="es-ES" altLang="es-ES" sz="1400" b="1" dirty="0" smtClean="0"/>
              <a:t>Dirección </a:t>
            </a:r>
            <a:r>
              <a:rPr lang="es-ES" altLang="es-ES" sz="1400" b="1" dirty="0"/>
              <a:t>General de la Función Pública</a:t>
            </a:r>
            <a:endParaRPr lang="es-ES" altLang="es-ES" sz="1400" dirty="0"/>
          </a:p>
          <a:p>
            <a:pPr eaLnBrk="1" hangingPunct="1"/>
            <a:endParaRPr lang="es-ES" altLang="es-ES" sz="1400" dirty="0"/>
          </a:p>
        </p:txBody>
      </p:sp>
      <p:sp>
        <p:nvSpPr>
          <p:cNvPr id="14" name="13 Llamada rectangular redondeada"/>
          <p:cNvSpPr/>
          <p:nvPr/>
        </p:nvSpPr>
        <p:spPr>
          <a:xfrm>
            <a:off x="1692275" y="2348880"/>
            <a:ext cx="5257800" cy="3168352"/>
          </a:xfrm>
          <a:prstGeom prst="wedgeRoundRectCallout">
            <a:avLst>
              <a:gd name="adj1" fmla="val 10037"/>
              <a:gd name="adj2" fmla="val 66652"/>
              <a:gd name="adj3" fmla="val 16667"/>
            </a:avLst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kern="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 eaLnBrk="0" hangingPunct="0">
              <a:defRPr/>
            </a:pPr>
            <a:endParaRPr lang="es-ES" sz="3600" b="1" dirty="0"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15" name="3 Rectángulo"/>
          <p:cNvSpPr>
            <a:spLocks noChangeArrowheads="1"/>
          </p:cNvSpPr>
          <p:nvPr/>
        </p:nvSpPr>
        <p:spPr bwMode="auto">
          <a:xfrm>
            <a:off x="1961017" y="2723679"/>
            <a:ext cx="4787551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es-ES" sz="34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JORNADAS DE CAPTACIÓN DE TALENTO EN LA ADMINISTRACIÓN GENERAL DEL ESTADO</a:t>
            </a:r>
          </a:p>
          <a:p>
            <a:pPr algn="ctr">
              <a:lnSpc>
                <a:spcPts val="4000"/>
              </a:lnSpc>
            </a:pPr>
            <a:endParaRPr lang="es-ES" sz="34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ts val="4000"/>
              </a:lnSpc>
            </a:pPr>
            <a:endParaRPr lang="es-ES" sz="34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4761"/>
    </mc:Choice>
    <mc:Fallback xmlns="">
      <p:transition advTm="1476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9 Imagen" descr="columna1.jpg"/>
          <p:cNvPicPr>
            <a:picLocks/>
          </p:cNvPicPr>
          <p:nvPr/>
        </p:nvPicPr>
        <p:blipFill>
          <a:blip r:embed="rId3">
            <a:lum bright="38000" contrast="-5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2"/>
          <p:cNvSpPr txBox="1">
            <a:spLocks noChangeArrowheads="1"/>
          </p:cNvSpPr>
          <p:nvPr/>
        </p:nvSpPr>
        <p:spPr bwMode="auto">
          <a:xfrm>
            <a:off x="2771775" y="1844675"/>
            <a:ext cx="35290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es-ES" sz="4000" b="1" u="sng">
                <a:solidFill>
                  <a:srgbClr val="002060"/>
                </a:solidFill>
                <a:latin typeface="Calibri" pitchFamily="34" charset="0"/>
                <a:ea typeface="+mj-ea"/>
                <a:cs typeface="Calibri" pitchFamily="34" charset="0"/>
              </a:rPr>
              <a:t>GRACIAS</a:t>
            </a:r>
            <a:endParaRPr lang="es-ES" sz="4000" b="1" u="sng" dirty="0">
              <a:solidFill>
                <a:srgbClr val="00206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1" y="105203"/>
            <a:ext cx="2353807" cy="5942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0" name="2 Título"/>
          <p:cNvSpPr>
            <a:spLocks noGrp="1"/>
          </p:cNvSpPr>
          <p:nvPr>
            <p:ph type="title"/>
          </p:nvPr>
        </p:nvSpPr>
        <p:spPr>
          <a:xfrm>
            <a:off x="430212" y="1196752"/>
            <a:ext cx="8713788" cy="1143000"/>
          </a:xfrm>
        </p:spPr>
        <p:txBody>
          <a:bodyPr/>
          <a:lstStyle/>
          <a:p>
            <a:pPr eaLnBrk="1" hangingPunct="1"/>
            <a:r>
              <a:rPr lang="es-ES" sz="4000" b="1" u="sng" dirty="0" smtClean="0">
                <a:solidFill>
                  <a:srgbClr val="002060"/>
                </a:solidFill>
                <a:cs typeface="Calibri" pitchFamily="34" charset="0"/>
              </a:rPr>
              <a:t>PLAN DE CAPTACIÓN DE TALENTO EN LA AGE (ADMINISTRACIÓN GENERAL DEL ESTADO)</a:t>
            </a:r>
          </a:p>
        </p:txBody>
      </p:sp>
      <p:sp>
        <p:nvSpPr>
          <p:cNvPr id="5" name="4 Rectángulo"/>
          <p:cNvSpPr/>
          <p:nvPr/>
        </p:nvSpPr>
        <p:spPr>
          <a:xfrm>
            <a:off x="-87313" y="0"/>
            <a:ext cx="900113" cy="6858000"/>
          </a:xfrm>
          <a:prstGeom prst="rect">
            <a:avLst/>
          </a:prstGeom>
          <a:blipFill dpi="0" rotWithShape="1">
            <a:blip r:embed="rId3" cstate="print">
              <a:alphaModFix amt="34000"/>
              <a:grayscl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83568" y="2852936"/>
            <a:ext cx="8331200" cy="291695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ES" sz="2200" b="1" dirty="0" smtClean="0"/>
              <a:t>Objetivo general:</a:t>
            </a:r>
            <a:endParaRPr lang="es-ES" sz="2200" dirty="0" smtClean="0"/>
          </a:p>
          <a:p>
            <a:pPr marL="0" indent="0" algn="just">
              <a:buNone/>
            </a:pPr>
            <a:r>
              <a:rPr lang="es-ES" sz="2000" dirty="0" smtClean="0"/>
              <a:t>“</a:t>
            </a:r>
            <a:r>
              <a:rPr lang="es-ES" sz="2000" b="1" dirty="0" smtClean="0"/>
              <a:t>Atraer talento a la AGE” </a:t>
            </a:r>
          </a:p>
          <a:p>
            <a:pPr marL="0" indent="0" algn="just">
              <a:buNone/>
            </a:pPr>
            <a:endParaRPr lang="es-ES" sz="2200" b="1" dirty="0"/>
          </a:p>
          <a:p>
            <a:pPr algn="just">
              <a:buFont typeface="Wingdings" pitchFamily="2" charset="2"/>
              <a:buChar char="Ø"/>
            </a:pPr>
            <a:r>
              <a:rPr lang="es-ES" sz="2200" b="1" dirty="0" smtClean="0"/>
              <a:t>3 </a:t>
            </a:r>
            <a:r>
              <a:rPr lang="es-ES" sz="2200" b="1" dirty="0"/>
              <a:t>objetivos </a:t>
            </a:r>
            <a:r>
              <a:rPr lang="es-ES" sz="2200" b="1" dirty="0" smtClean="0"/>
              <a:t>estratégicos</a:t>
            </a:r>
            <a:r>
              <a:rPr lang="es-ES" sz="2200" dirty="0" smtClean="0"/>
              <a:t>: </a:t>
            </a:r>
            <a:endParaRPr lang="es-ES" sz="2200" dirty="0"/>
          </a:p>
          <a:p>
            <a:pPr lvl="1" algn="just">
              <a:buFont typeface="Wingdings" pitchFamily="2" charset="2"/>
              <a:buChar char="Ø"/>
            </a:pPr>
            <a:r>
              <a:rPr lang="es-ES" sz="1600" dirty="0"/>
              <a:t>O</a:t>
            </a:r>
            <a:r>
              <a:rPr lang="es-ES" sz="1600" dirty="0" smtClean="0"/>
              <a:t>rientación </a:t>
            </a:r>
            <a:r>
              <a:rPr lang="es-ES" sz="1600" dirty="0"/>
              <a:t>laboral de la ciudadanía hacia la AGE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1600" dirty="0"/>
              <a:t>Mejora de la imagen de la AGE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1600" dirty="0"/>
              <a:t> Poner en valor el trabajo de las empleadas y empleados </a:t>
            </a:r>
            <a:r>
              <a:rPr lang="es-ES" sz="1600" dirty="0" smtClean="0"/>
              <a:t>públicos</a:t>
            </a:r>
          </a:p>
          <a:p>
            <a:pPr lvl="1" algn="just">
              <a:buFont typeface="Wingdings" pitchFamily="2" charset="2"/>
              <a:buChar char="Ø"/>
            </a:pPr>
            <a:endParaRPr lang="es-ES" sz="1600" dirty="0"/>
          </a:p>
          <a:p>
            <a:pPr algn="just">
              <a:buFont typeface="Wingdings" pitchFamily="2" charset="2"/>
              <a:buChar char="Ø"/>
            </a:pPr>
            <a:r>
              <a:rPr lang="es-ES" sz="2200" dirty="0" smtClean="0"/>
              <a:t>Medida 1: </a:t>
            </a:r>
            <a:r>
              <a:rPr lang="es-ES" sz="2200" b="1" dirty="0" smtClean="0"/>
              <a:t>Jornadas divulgativas </a:t>
            </a:r>
            <a:r>
              <a:rPr lang="es-ES" sz="2200" dirty="0" smtClean="0"/>
              <a:t>para </a:t>
            </a:r>
            <a:r>
              <a:rPr lang="es-ES" sz="2200" dirty="0"/>
              <a:t>informar </a:t>
            </a:r>
            <a:r>
              <a:rPr lang="es-ES" sz="2200" dirty="0" smtClean="0"/>
              <a:t>sobre </a:t>
            </a:r>
            <a:r>
              <a:rPr lang="es-ES" sz="2200" dirty="0"/>
              <a:t>las oportunidades del empleo </a:t>
            </a:r>
            <a:r>
              <a:rPr lang="es-ES" sz="2200" dirty="0" smtClean="0"/>
              <a:t>público</a:t>
            </a:r>
            <a:endParaRPr lang="es-ES" sz="2200" dirty="0"/>
          </a:p>
          <a:p>
            <a:pPr algn="just">
              <a:buFont typeface="Wingdings" pitchFamily="2" charset="2"/>
              <a:buChar char="Ø"/>
            </a:pPr>
            <a:endParaRPr lang="es-ES" sz="2000" dirty="0" smtClean="0"/>
          </a:p>
        </p:txBody>
      </p:sp>
      <p:sp>
        <p:nvSpPr>
          <p:cNvPr id="3" name="2 Flecha derecha"/>
          <p:cNvSpPr/>
          <p:nvPr/>
        </p:nvSpPr>
        <p:spPr>
          <a:xfrm>
            <a:off x="3491880" y="3226316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4055532" y="3068960"/>
            <a:ext cx="4996184" cy="720080"/>
          </a:xfrm>
          <a:prstGeom prst="rect">
            <a:avLst/>
          </a:prstGeom>
          <a:noFill/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b="1" dirty="0" smtClean="0">
              <a:solidFill>
                <a:srgbClr val="002060"/>
              </a:solidFill>
            </a:endParaRPr>
          </a:p>
          <a:p>
            <a:pPr algn="ctr"/>
            <a:r>
              <a:rPr lang="es-ES" sz="2000" b="1" dirty="0" smtClean="0">
                <a:solidFill>
                  <a:srgbClr val="002060"/>
                </a:solidFill>
              </a:rPr>
              <a:t>Administración </a:t>
            </a:r>
            <a:r>
              <a:rPr lang="es-ES" sz="2000" b="1" dirty="0">
                <a:solidFill>
                  <a:srgbClr val="002060"/>
                </a:solidFill>
              </a:rPr>
              <a:t>más moderna, ágil, </a:t>
            </a:r>
            <a:r>
              <a:rPr lang="es-ES" sz="2000" b="1" dirty="0" smtClean="0">
                <a:solidFill>
                  <a:srgbClr val="002060"/>
                </a:solidFill>
              </a:rPr>
              <a:t>dinámica, igualitaria </a:t>
            </a:r>
            <a:r>
              <a:rPr lang="es-ES" sz="2000" b="1" dirty="0">
                <a:solidFill>
                  <a:srgbClr val="002060"/>
                </a:solidFill>
              </a:rPr>
              <a:t>e inclusiva</a:t>
            </a:r>
          </a:p>
          <a:p>
            <a:pPr algn="ctr"/>
            <a:endParaRPr lang="es-ES" sz="2000" b="1" dirty="0">
              <a:solidFill>
                <a:srgbClr val="00206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1" y="105203"/>
            <a:ext cx="2353807" cy="594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28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902174"/>
              </p:ext>
            </p:extLst>
          </p:nvPr>
        </p:nvGraphicFramePr>
        <p:xfrm>
          <a:off x="779925" y="2060848"/>
          <a:ext cx="7308849" cy="457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22"/>
                <a:gridCol w="1506265"/>
                <a:gridCol w="4308862"/>
              </a:tblGrid>
              <a:tr h="704514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GRUPO</a:t>
                      </a:r>
                      <a:endParaRPr lang="es-ES" sz="2400" dirty="0"/>
                    </a:p>
                  </a:txBody>
                  <a:tcPr marL="91447" marR="91447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NIVELES</a:t>
                      </a:r>
                      <a:endParaRPr lang="es-ES" sz="2400" dirty="0"/>
                    </a:p>
                  </a:txBody>
                  <a:tcPr marL="91447" marR="91447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TITULACIÓN</a:t>
                      </a:r>
                      <a:endParaRPr lang="es-ES" sz="2400" dirty="0"/>
                    </a:p>
                  </a:txBody>
                  <a:tcPr marL="91447" marR="91447" marT="45717" marB="45717" anchor="ctr"/>
                </a:tc>
              </a:tr>
              <a:tr h="590757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latin typeface="Calibri" pitchFamily="34" charset="0"/>
                          <a:cs typeface="Calibri" pitchFamily="34" charset="0"/>
                        </a:rPr>
                        <a:t>A1</a:t>
                      </a:r>
                      <a:endParaRPr lang="es-ES" sz="2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libri" pitchFamily="34" charset="0"/>
                          <a:cs typeface="Calibri" pitchFamily="34" charset="0"/>
                        </a:rPr>
                        <a:t>24-30</a:t>
                      </a:r>
                      <a:endParaRPr lang="es-E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Calibri" pitchFamily="34" charset="0"/>
                          <a:cs typeface="Calibri" pitchFamily="34" charset="0"/>
                        </a:rPr>
                        <a:t>Grado. Licenciatura. Ingeniería.</a:t>
                      </a:r>
                      <a:r>
                        <a:rPr lang="es-ES" sz="2400" baseline="0" dirty="0" smtClean="0">
                          <a:latin typeface="Calibri" pitchFamily="34" charset="0"/>
                          <a:cs typeface="Calibri" pitchFamily="34" charset="0"/>
                        </a:rPr>
                        <a:t> Arquitectura</a:t>
                      </a:r>
                      <a:endParaRPr lang="es-E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</a:tr>
              <a:tr h="1268340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latin typeface="Calibri" pitchFamily="34" charset="0"/>
                          <a:cs typeface="Calibri" pitchFamily="34" charset="0"/>
                        </a:rPr>
                        <a:t>A2</a:t>
                      </a:r>
                      <a:endParaRPr lang="es-ES" sz="2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libri" pitchFamily="34" charset="0"/>
                          <a:cs typeface="Calibri" pitchFamily="34" charset="0"/>
                        </a:rPr>
                        <a:t>18-26</a:t>
                      </a:r>
                      <a:endParaRPr lang="es-E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Calibri" pitchFamily="34" charset="0"/>
                          <a:cs typeface="Calibri" pitchFamily="34" charset="0"/>
                        </a:rPr>
                        <a:t>Grado Diplomatura</a:t>
                      </a:r>
                    </a:p>
                    <a:p>
                      <a:r>
                        <a:rPr lang="es-ES" sz="2400" dirty="0" smtClean="0">
                          <a:latin typeface="Calibri" pitchFamily="34" charset="0"/>
                          <a:cs typeface="Calibri" pitchFamily="34" charset="0"/>
                        </a:rPr>
                        <a:t>Arquitectura</a:t>
                      </a:r>
                      <a:r>
                        <a:rPr lang="es-ES" sz="2400" baseline="0" dirty="0" smtClean="0">
                          <a:latin typeface="Calibri" pitchFamily="34" charset="0"/>
                          <a:cs typeface="Calibri" pitchFamily="34" charset="0"/>
                        </a:rPr>
                        <a:t> técnica</a:t>
                      </a:r>
                      <a:endParaRPr lang="es-ES" sz="2400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s-ES" sz="2400" baseline="0" dirty="0" smtClean="0">
                          <a:latin typeface="Calibri" pitchFamily="34" charset="0"/>
                          <a:cs typeface="Calibri" pitchFamily="34" charset="0"/>
                        </a:rPr>
                        <a:t>Ingeniería técnica</a:t>
                      </a:r>
                      <a:endParaRPr lang="es-E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</a:tr>
              <a:tr h="878080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latin typeface="Calibri" pitchFamily="34" charset="0"/>
                          <a:cs typeface="Calibri" pitchFamily="34" charset="0"/>
                        </a:rPr>
                        <a:t>C1</a:t>
                      </a:r>
                      <a:endParaRPr lang="es-ES" sz="2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libri" pitchFamily="34" charset="0"/>
                          <a:cs typeface="Calibri" pitchFamily="34" charset="0"/>
                        </a:rPr>
                        <a:t>15-22</a:t>
                      </a:r>
                      <a:endParaRPr lang="es-E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Calibri" pitchFamily="34" charset="0"/>
                          <a:cs typeface="Calibri" pitchFamily="34" charset="0"/>
                        </a:rPr>
                        <a:t>Bachillerato</a:t>
                      </a:r>
                    </a:p>
                    <a:p>
                      <a:r>
                        <a:rPr lang="es-ES" sz="2400" dirty="0" smtClean="0">
                          <a:latin typeface="Calibri" pitchFamily="34" charset="0"/>
                          <a:cs typeface="Calibri" pitchFamily="34" charset="0"/>
                        </a:rPr>
                        <a:t>F. Profesional. Grado medio o Grado Superior. Equivalente</a:t>
                      </a:r>
                      <a:endParaRPr lang="es-E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</a:tr>
              <a:tr h="590757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latin typeface="Calibri" pitchFamily="34" charset="0"/>
                          <a:cs typeface="Calibri" pitchFamily="34" charset="0"/>
                        </a:rPr>
                        <a:t>C2</a:t>
                      </a:r>
                      <a:endParaRPr lang="es-ES" sz="2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libri" pitchFamily="34" charset="0"/>
                          <a:cs typeface="Calibri" pitchFamily="34" charset="0"/>
                        </a:rPr>
                        <a:t>14-18</a:t>
                      </a:r>
                      <a:endParaRPr lang="es-E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Calibri" pitchFamily="34" charset="0"/>
                          <a:cs typeface="Calibri" pitchFamily="34" charset="0"/>
                        </a:rPr>
                        <a:t>E.S.O. o equivalente</a:t>
                      </a:r>
                      <a:endParaRPr lang="es-E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7" marR="91447" marT="45717" marB="45717" anchor="ctr"/>
                </a:tc>
              </a:tr>
            </a:tbl>
          </a:graphicData>
        </a:graphic>
      </p:graphicFrame>
      <p:sp>
        <p:nvSpPr>
          <p:cNvPr id="3100" name="2 Título"/>
          <p:cNvSpPr>
            <a:spLocks noGrp="1"/>
          </p:cNvSpPr>
          <p:nvPr>
            <p:ph type="title"/>
          </p:nvPr>
        </p:nvSpPr>
        <p:spPr>
          <a:xfrm>
            <a:off x="250825" y="908050"/>
            <a:ext cx="8713788" cy="1143000"/>
          </a:xfrm>
        </p:spPr>
        <p:txBody>
          <a:bodyPr/>
          <a:lstStyle/>
          <a:p>
            <a:pPr eaLnBrk="1" hangingPunct="1"/>
            <a:r>
              <a:rPr lang="es-ES" sz="4000" b="1" u="sng" smtClean="0">
                <a:solidFill>
                  <a:srgbClr val="002060"/>
                </a:solidFill>
                <a:cs typeface="Calibri" pitchFamily="34" charset="0"/>
              </a:rPr>
              <a:t>CUADRO DE GRUPOS Y TITULACIONES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-738" y="105203"/>
            <a:ext cx="900113" cy="6858000"/>
          </a:xfrm>
          <a:prstGeom prst="rect">
            <a:avLst/>
          </a:prstGeom>
          <a:blipFill dpi="0" rotWithShape="1">
            <a:blip r:embed="rId3" cstate="print">
              <a:alphaModFix amt="34000"/>
              <a:grayscl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 dirty="0"/>
          </a:p>
        </p:txBody>
      </p:sp>
      <p:sp>
        <p:nvSpPr>
          <p:cNvPr id="11" name="10 Flecha curvada hacia la izquierda"/>
          <p:cNvSpPr/>
          <p:nvPr/>
        </p:nvSpPr>
        <p:spPr>
          <a:xfrm rot="11145218">
            <a:off x="648495" y="4677310"/>
            <a:ext cx="503237" cy="41707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2" name="11 Flecha curvada hacia la izquierda"/>
          <p:cNvSpPr/>
          <p:nvPr/>
        </p:nvSpPr>
        <p:spPr>
          <a:xfrm rot="11145218">
            <a:off x="647757" y="5829402"/>
            <a:ext cx="503237" cy="431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12 Flecha curvada hacia la izquierda"/>
          <p:cNvSpPr/>
          <p:nvPr/>
        </p:nvSpPr>
        <p:spPr>
          <a:xfrm rot="11145218">
            <a:off x="781667" y="3381210"/>
            <a:ext cx="504825" cy="431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>
              <a:solidFill>
                <a:schemeClr val="tx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1" y="105203"/>
            <a:ext cx="2353807" cy="5942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contenido"/>
          <p:cNvSpPr>
            <a:spLocks noGrp="1"/>
          </p:cNvSpPr>
          <p:nvPr>
            <p:ph idx="1"/>
          </p:nvPr>
        </p:nvSpPr>
        <p:spPr>
          <a:xfrm>
            <a:off x="2484438" y="1600200"/>
            <a:ext cx="597535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s-ES" b="1" dirty="0" smtClean="0">
              <a:solidFill>
                <a:srgbClr val="00B0F0"/>
              </a:solidFill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s-ES" sz="4000" b="1" dirty="0" smtClean="0">
                <a:cs typeface="Calibri" pitchFamily="34" charset="0"/>
              </a:rPr>
              <a:t>Oposición</a:t>
            </a:r>
          </a:p>
          <a:p>
            <a:pPr eaLnBrk="1" hangingPunct="1">
              <a:buFont typeface="Wingdings" pitchFamily="2" charset="2"/>
              <a:buChar char="q"/>
            </a:pPr>
            <a:endParaRPr lang="es-ES" sz="4000" b="1" i="1" dirty="0" smtClean="0">
              <a:cs typeface="Calibri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s-ES" sz="4000" b="1" dirty="0" smtClean="0">
                <a:cs typeface="Calibri" pitchFamily="34" charset="0"/>
              </a:rPr>
              <a:t>Principios de igualdad, mérito y capacidad</a:t>
            </a:r>
          </a:p>
          <a:p>
            <a:pPr lvl="1" algn="ctr" eaLnBrk="1" hangingPunct="1">
              <a:buFont typeface="Wingdings" pitchFamily="2" charset="2"/>
              <a:buChar char="q"/>
            </a:pPr>
            <a:endParaRPr lang="es-ES" sz="2400" b="1" i="1" dirty="0" smtClean="0">
              <a:solidFill>
                <a:srgbClr val="00B050"/>
              </a:solidFill>
              <a:latin typeface="Caladea" pitchFamily="18" charset="0"/>
            </a:endParaRPr>
          </a:p>
          <a:p>
            <a:pPr lvl="1" algn="ctr" eaLnBrk="1" hangingPunct="1">
              <a:buFont typeface="Arial" charset="0"/>
              <a:buNone/>
            </a:pPr>
            <a:endParaRPr lang="es-ES" sz="2400" b="1" i="1" dirty="0" smtClean="0">
              <a:solidFill>
                <a:srgbClr val="00B050"/>
              </a:solidFill>
              <a:latin typeface="Caladea" pitchFamily="18" charset="0"/>
            </a:endParaRPr>
          </a:p>
          <a:p>
            <a:pPr lvl="1" algn="ctr" eaLnBrk="1" hangingPunct="1">
              <a:buFont typeface="Arial" charset="0"/>
              <a:buNone/>
            </a:pPr>
            <a:endParaRPr lang="es-ES" dirty="0" smtClean="0"/>
          </a:p>
        </p:txBody>
      </p:sp>
      <p:sp>
        <p:nvSpPr>
          <p:cNvPr id="4099" name="2 Título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pPr eaLnBrk="1" hangingPunct="1"/>
            <a:r>
              <a:rPr lang="es-ES" sz="4000" b="1" u="sng" smtClean="0">
                <a:solidFill>
                  <a:srgbClr val="002060"/>
                </a:solidFill>
                <a:cs typeface="Calibri" pitchFamily="34" charset="0"/>
              </a:rPr>
              <a:t>ACCESO</a:t>
            </a:r>
            <a:r>
              <a:rPr lang="es-ES" sz="3600" b="1" smtClean="0">
                <a:solidFill>
                  <a:srgbClr val="00B050"/>
                </a:solidFill>
              </a:rPr>
              <a:t/>
            </a:r>
            <a:br>
              <a:rPr lang="es-ES" sz="3600" b="1" smtClean="0">
                <a:solidFill>
                  <a:srgbClr val="00B050"/>
                </a:solidFill>
              </a:rPr>
            </a:br>
            <a:endParaRPr lang="es-ES" sz="3600" smtClean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00113" cy="6858000"/>
          </a:xfrm>
          <a:prstGeom prst="rect">
            <a:avLst/>
          </a:prstGeom>
          <a:blipFill dpi="0" rotWithShape="1">
            <a:blip r:embed="rId3" cstate="print">
              <a:alphaModFix amt="34000"/>
              <a:grayscl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1" y="105203"/>
            <a:ext cx="2353807" cy="5942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43213" y="1628775"/>
            <a:ext cx="6111875" cy="45259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ES" sz="4000" b="1" dirty="0">
                <a:cs typeface="Calibri" pitchFamily="34" charset="0"/>
              </a:rPr>
              <a:t>Empleo </a:t>
            </a:r>
            <a:r>
              <a:rPr lang="es-ES" sz="4000" b="1" dirty="0" smtClean="0">
                <a:cs typeface="Calibri" pitchFamily="34" charset="0"/>
              </a:rPr>
              <a:t>estable</a:t>
            </a:r>
            <a:endParaRPr lang="es-ES" sz="4000" b="1" dirty="0"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ES" sz="4000" b="1" dirty="0" smtClean="0">
                <a:cs typeface="Calibri" pitchFamily="34" charset="0"/>
              </a:rPr>
              <a:t>Retribuciones</a:t>
            </a:r>
            <a:endParaRPr lang="es-ES" sz="4000" b="1" dirty="0"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ES" sz="4000" b="1" dirty="0">
                <a:cs typeface="Calibri" pitchFamily="34" charset="0"/>
              </a:rPr>
              <a:t>Carrera </a:t>
            </a:r>
            <a:r>
              <a:rPr lang="es-ES" sz="4000" b="1" dirty="0" smtClean="0">
                <a:cs typeface="Calibri" pitchFamily="34" charset="0"/>
              </a:rPr>
              <a:t>profesional</a:t>
            </a:r>
            <a:endParaRPr lang="es-ES" sz="4000" b="1" dirty="0"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ES" sz="4000" b="1" dirty="0" smtClean="0">
                <a:cs typeface="Calibri" pitchFamily="34" charset="0"/>
              </a:rPr>
              <a:t>Formación</a:t>
            </a:r>
            <a:endParaRPr lang="es-ES" sz="4000" b="1" dirty="0"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ES" sz="4000" b="1" dirty="0" smtClean="0">
                <a:cs typeface="Calibri" pitchFamily="34" charset="0"/>
              </a:rPr>
              <a:t>Movilidad</a:t>
            </a:r>
            <a:endParaRPr lang="es-ES" sz="4000" b="1" dirty="0">
              <a:cs typeface="Calibri" pitchFamily="34" charset="0"/>
            </a:endParaRPr>
          </a:p>
          <a:p>
            <a:pPr lvl="1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400" b="1" i="1" dirty="0" smtClean="0">
              <a:solidFill>
                <a:srgbClr val="00B050"/>
              </a:solidFill>
              <a:latin typeface="Caladea" pitchFamily="18" charset="0"/>
            </a:endParaRPr>
          </a:p>
          <a:p>
            <a:pPr lvl="1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/>
          </a:p>
        </p:txBody>
      </p:sp>
      <p:sp>
        <p:nvSpPr>
          <p:cNvPr id="5123" name="2 Título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pPr eaLnBrk="1" hangingPunct="1"/>
            <a:r>
              <a:rPr lang="es-ES" sz="4000" b="1" u="sng" dirty="0" smtClean="0">
                <a:solidFill>
                  <a:srgbClr val="002060"/>
                </a:solidFill>
                <a:cs typeface="Calibri" pitchFamily="34" charset="0"/>
              </a:rPr>
              <a:t>CONDICIONES I</a:t>
            </a:r>
            <a:br>
              <a:rPr lang="es-ES" sz="4000" b="1" u="sng" dirty="0" smtClean="0">
                <a:solidFill>
                  <a:srgbClr val="002060"/>
                </a:solidFill>
                <a:cs typeface="Calibri" pitchFamily="34" charset="0"/>
              </a:rPr>
            </a:br>
            <a:endParaRPr lang="es-ES" sz="4000" u="sng" dirty="0" smtClean="0">
              <a:solidFill>
                <a:srgbClr val="002060"/>
              </a:solidFill>
              <a:cs typeface="Calibr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00113" cy="6858000"/>
          </a:xfrm>
          <a:prstGeom prst="rect">
            <a:avLst/>
          </a:prstGeom>
          <a:blipFill dpi="0" rotWithShape="1">
            <a:blip r:embed="rId3" cstate="print">
              <a:alphaModFix amt="34000"/>
              <a:grayscl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1" y="105203"/>
            <a:ext cx="2353807" cy="5942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42988" y="1628775"/>
            <a:ext cx="7912100" cy="4525963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s-ES" sz="4000" b="1" dirty="0" smtClean="0"/>
              <a:t>La Administración como ejemplo para la sociedad:</a:t>
            </a:r>
          </a:p>
          <a:p>
            <a:pPr marL="0" indent="0" algn="just">
              <a:buFont typeface="Arial" charset="0"/>
              <a:buNone/>
              <a:defRPr/>
            </a:pPr>
            <a:endParaRPr lang="es-ES" sz="1900" b="1" dirty="0" smtClean="0"/>
          </a:p>
          <a:p>
            <a:pPr lvl="2">
              <a:buFont typeface="Wingdings" pitchFamily="2" charset="2"/>
              <a:buChar char="Ø"/>
              <a:defRPr/>
            </a:pPr>
            <a:r>
              <a:rPr lang="es-ES" sz="4300" b="1" dirty="0" smtClean="0"/>
              <a:t>Conciliación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s-ES" sz="4300" b="1" dirty="0" smtClean="0"/>
              <a:t>Igualdad de género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s-ES" sz="4300" b="1" dirty="0" smtClean="0"/>
              <a:t>Diversidad</a:t>
            </a:r>
          </a:p>
          <a:p>
            <a:pPr lvl="1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400" b="1" i="1" dirty="0" smtClean="0">
              <a:solidFill>
                <a:srgbClr val="00B050"/>
              </a:solidFill>
              <a:latin typeface="Caladea" pitchFamily="18" charset="0"/>
            </a:endParaRPr>
          </a:p>
          <a:p>
            <a:pPr lvl="1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 smtClean="0"/>
          </a:p>
          <a:p>
            <a:pPr lvl="1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/>
          </a:p>
          <a:p>
            <a:pPr lvl="1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 smtClean="0"/>
          </a:p>
          <a:p>
            <a:pPr lvl="1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/>
          </a:p>
          <a:p>
            <a:pPr lvl="1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/>
          </a:p>
        </p:txBody>
      </p:sp>
      <p:sp>
        <p:nvSpPr>
          <p:cNvPr id="6147" name="2 Título"/>
          <p:cNvSpPr>
            <a:spLocks noGrp="1"/>
          </p:cNvSpPr>
          <p:nvPr>
            <p:ph type="title"/>
          </p:nvPr>
        </p:nvSpPr>
        <p:spPr>
          <a:xfrm>
            <a:off x="449263" y="908050"/>
            <a:ext cx="8229600" cy="1143000"/>
          </a:xfrm>
        </p:spPr>
        <p:txBody>
          <a:bodyPr/>
          <a:lstStyle/>
          <a:p>
            <a:pPr eaLnBrk="1" hangingPunct="1"/>
            <a:r>
              <a:rPr lang="es-ES" sz="4000" b="1" u="sng" smtClean="0">
                <a:solidFill>
                  <a:srgbClr val="002060"/>
                </a:solidFill>
                <a:cs typeface="Calibri" pitchFamily="34" charset="0"/>
              </a:rPr>
              <a:t>CONDICIONES II</a:t>
            </a:r>
            <a:endParaRPr lang="es-ES" sz="4000" u="sng" smtClean="0">
              <a:solidFill>
                <a:srgbClr val="002060"/>
              </a:solidFill>
              <a:cs typeface="Calibr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00113" cy="6858000"/>
          </a:xfrm>
          <a:prstGeom prst="rect">
            <a:avLst/>
          </a:prstGeom>
          <a:blipFill dpi="0" rotWithShape="1">
            <a:blip r:embed="rId3" cstate="print">
              <a:alphaModFix amt="34000"/>
              <a:grayscl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1" y="105203"/>
            <a:ext cx="2353807" cy="5942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contenido"/>
          <p:cNvSpPr>
            <a:spLocks noGrp="1"/>
          </p:cNvSpPr>
          <p:nvPr>
            <p:ph idx="1"/>
          </p:nvPr>
        </p:nvSpPr>
        <p:spPr>
          <a:xfrm>
            <a:off x="827088" y="1628775"/>
            <a:ext cx="7912100" cy="40227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s-ES" sz="4400" b="1" dirty="0" smtClean="0">
                <a:cs typeface="Calibri" pitchFamily="34" charset="0"/>
              </a:rPr>
              <a:t>Trabajamos en políticas públicas para la ciudadanía.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s-ES" sz="4300" b="1" dirty="0" smtClean="0">
                <a:cs typeface="Calibri" pitchFamily="34" charset="0"/>
              </a:rPr>
              <a:t>Somos la administración pública, trabajamos para todos y para todas.</a:t>
            </a:r>
          </a:p>
          <a:p>
            <a:pPr lvl="1" algn="ctr" eaLnBrk="1" hangingPunct="1">
              <a:buFont typeface="Arial" charset="0"/>
              <a:buNone/>
            </a:pPr>
            <a:endParaRPr lang="es-ES" sz="2400" b="1" i="1" dirty="0" smtClean="0">
              <a:solidFill>
                <a:srgbClr val="00B050"/>
              </a:solidFill>
              <a:latin typeface="Caladea" pitchFamily="18" charset="0"/>
            </a:endParaRPr>
          </a:p>
          <a:p>
            <a:pPr lvl="1" algn="ctr" eaLnBrk="1" hangingPunct="1">
              <a:buFont typeface="Arial" charset="0"/>
              <a:buNone/>
            </a:pPr>
            <a:endParaRPr lang="es-ES" dirty="0" smtClean="0"/>
          </a:p>
        </p:txBody>
      </p:sp>
      <p:sp>
        <p:nvSpPr>
          <p:cNvPr id="8195" name="2 Título"/>
          <p:cNvSpPr>
            <a:spLocks noGrp="1"/>
          </p:cNvSpPr>
          <p:nvPr>
            <p:ph type="title"/>
          </p:nvPr>
        </p:nvSpPr>
        <p:spPr>
          <a:xfrm>
            <a:off x="461476" y="836712"/>
            <a:ext cx="8229600" cy="1143000"/>
          </a:xfrm>
        </p:spPr>
        <p:txBody>
          <a:bodyPr/>
          <a:lstStyle/>
          <a:p>
            <a:pPr eaLnBrk="1" hangingPunct="1"/>
            <a:r>
              <a:rPr lang="es-ES" sz="4000" b="1" u="sng" dirty="0" smtClean="0">
                <a:solidFill>
                  <a:srgbClr val="002060"/>
                </a:solidFill>
                <a:cs typeface="Calibri" pitchFamily="34" charset="0"/>
              </a:rPr>
              <a:t>¿CÓMO SOMOS?</a:t>
            </a:r>
            <a:br>
              <a:rPr lang="es-ES" sz="4000" b="1" u="sng" dirty="0" smtClean="0">
                <a:solidFill>
                  <a:srgbClr val="002060"/>
                </a:solidFill>
                <a:cs typeface="Calibri" pitchFamily="34" charset="0"/>
              </a:rPr>
            </a:br>
            <a:endParaRPr lang="es-ES" sz="4000" u="sng" dirty="0" smtClean="0">
              <a:solidFill>
                <a:srgbClr val="002060"/>
              </a:solidFill>
              <a:cs typeface="Calibr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00113" cy="6858000"/>
          </a:xfrm>
          <a:prstGeom prst="rect">
            <a:avLst/>
          </a:prstGeom>
          <a:blipFill dpi="0" rotWithShape="1">
            <a:blip r:embed="rId3" cstate="print">
              <a:alphaModFix amt="34000"/>
              <a:grayscl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1" y="105203"/>
            <a:ext cx="2353807" cy="5942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 </a:t>
            </a:r>
            <a:br>
              <a:rPr lang="es-ES" dirty="0" smtClean="0"/>
            </a:br>
            <a:r>
              <a:rPr lang="es-ES" b="1" u="sng" dirty="0" smtClean="0">
                <a:solidFill>
                  <a:srgbClr val="002060"/>
                </a:solidFill>
                <a:cs typeface="Calibri" pitchFamily="34" charset="0"/>
              </a:rPr>
              <a:t>CÓMO INFORMARNOS</a:t>
            </a:r>
            <a:endParaRPr lang="es-ES" u="sng" dirty="0">
              <a:solidFill>
                <a:srgbClr val="002060"/>
              </a:solidFill>
              <a:cs typeface="Calibri" pitchFamily="34" charset="0"/>
            </a:endParaRP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844675"/>
            <a:ext cx="770413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0" y="0"/>
            <a:ext cx="900113" cy="6858000"/>
          </a:xfrm>
          <a:prstGeom prst="rect">
            <a:avLst/>
          </a:prstGeom>
          <a:blipFill dpi="0" rotWithShape="1">
            <a:blip r:embed="rId4" cstate="print">
              <a:alphaModFix amt="34000"/>
              <a:grayscl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1" y="105203"/>
            <a:ext cx="2353807" cy="5942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 </a:t>
            </a:r>
            <a:br>
              <a:rPr lang="es-ES" dirty="0" smtClean="0"/>
            </a:br>
            <a:r>
              <a:rPr lang="es-ES" b="1" u="sng" dirty="0" smtClean="0">
                <a:solidFill>
                  <a:srgbClr val="002060"/>
                </a:solidFill>
                <a:cs typeface="Calibri" pitchFamily="34" charset="0"/>
              </a:rPr>
              <a:t>CÓMO INFORMARNOS</a:t>
            </a:r>
            <a:endParaRPr lang="es-ES" u="sng" dirty="0">
              <a:solidFill>
                <a:srgbClr val="002060"/>
              </a:solidFill>
              <a:cs typeface="Calibri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00113" cy="6858000"/>
          </a:xfrm>
          <a:prstGeom prst="rect">
            <a:avLst/>
          </a:prstGeom>
          <a:blipFill dpi="0" rotWithShape="1">
            <a:blip r:embed="rId3" cstate="print">
              <a:alphaModFix amt="34000"/>
              <a:grayscl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ES"/>
          </a:p>
        </p:txBody>
      </p:sp>
      <p:sp>
        <p:nvSpPr>
          <p:cNvPr id="10245" name="2 CuadroTexto"/>
          <p:cNvSpPr txBox="1">
            <a:spLocks noChangeArrowheads="1"/>
          </p:cNvSpPr>
          <p:nvPr/>
        </p:nvSpPr>
        <p:spPr bwMode="auto">
          <a:xfrm>
            <a:off x="2555875" y="2708275"/>
            <a:ext cx="576103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800">
                <a:hlinkClick r:id="rId4"/>
              </a:rPr>
              <a:t>https://administracion.gob.es/</a:t>
            </a:r>
            <a:endParaRPr lang="es-ES" sz="2800"/>
          </a:p>
          <a:p>
            <a:pPr eaLnBrk="1" hangingPunct="1"/>
            <a:endParaRPr lang="es-ES" sz="2000"/>
          </a:p>
          <a:p>
            <a:pPr eaLnBrk="1" hangingPunct="1"/>
            <a:endParaRPr lang="es-ES" sz="2000"/>
          </a:p>
          <a:p>
            <a:pPr eaLnBrk="1" hangingPunct="1"/>
            <a:r>
              <a:rPr lang="es-ES" sz="2800">
                <a:hlinkClick r:id="rId5"/>
              </a:rPr>
              <a:t>https://sede.inap.gob.es</a:t>
            </a:r>
            <a:endParaRPr lang="es-ES" sz="2800"/>
          </a:p>
          <a:p>
            <a:pPr eaLnBrk="1" hangingPunct="1"/>
            <a:endParaRPr lang="es-ES"/>
          </a:p>
          <a:p>
            <a:pPr eaLnBrk="1" hangingPunct="1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1" y="105203"/>
            <a:ext cx="2353807" cy="5942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5167</TotalTime>
  <Words>1346</Words>
  <Application>Microsoft Office PowerPoint</Application>
  <PresentationFormat>Presentación en pantalla (4:3)</PresentationFormat>
  <Paragraphs>169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PLAN DE CAPTACIÓN DE TALENTO EN LA AGE (ADMINISTRACIÓN GENERAL DEL ESTADO)</vt:lpstr>
      <vt:lpstr>CUADRO DE GRUPOS Y TITULACIONES</vt:lpstr>
      <vt:lpstr>ACCESO </vt:lpstr>
      <vt:lpstr>CONDICIONES I </vt:lpstr>
      <vt:lpstr>CONDICIONES II</vt:lpstr>
      <vt:lpstr>¿CÓMO SOMOS? </vt:lpstr>
      <vt:lpstr>  CÓMO INFORMARNOS</vt:lpstr>
      <vt:lpstr>  CÓMO INFORMARNOS</vt:lpstr>
      <vt:lpstr>Presentación de PowerPoint</vt:lpstr>
    </vt:vector>
  </TitlesOfParts>
  <Company>M.A.P.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ELENA M. ULLOA CALVO</dc:creator>
  <cp:lastModifiedBy>M.SONIA POSTIGO IMAZ</cp:lastModifiedBy>
  <cp:revision>424</cp:revision>
  <cp:lastPrinted>2020-02-12T18:40:16Z</cp:lastPrinted>
  <dcterms:created xsi:type="dcterms:W3CDTF">2009-08-24T10:14:08Z</dcterms:created>
  <dcterms:modified xsi:type="dcterms:W3CDTF">2021-03-15T13:19:50Z</dcterms:modified>
</cp:coreProperties>
</file>